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80" r:id="rId3"/>
    <p:sldId id="379" r:id="rId4"/>
    <p:sldId id="371" r:id="rId5"/>
    <p:sldId id="288" r:id="rId6"/>
    <p:sldId id="359" r:id="rId7"/>
    <p:sldId id="369" r:id="rId8"/>
    <p:sldId id="360" r:id="rId9"/>
    <p:sldId id="361" r:id="rId10"/>
    <p:sldId id="362" r:id="rId11"/>
    <p:sldId id="375" r:id="rId12"/>
    <p:sldId id="374" r:id="rId13"/>
    <p:sldId id="368" r:id="rId14"/>
    <p:sldId id="366" r:id="rId15"/>
    <p:sldId id="367" r:id="rId16"/>
    <p:sldId id="370" r:id="rId17"/>
    <p:sldId id="376" r:id="rId18"/>
    <p:sldId id="377" r:id="rId19"/>
    <p:sldId id="329" r:id="rId20"/>
    <p:sldId id="372" r:id="rId21"/>
    <p:sldId id="339" r:id="rId22"/>
    <p:sldId id="344" r:id="rId23"/>
    <p:sldId id="343" r:id="rId24"/>
  </p:sldIdLst>
  <p:sldSz cx="9144000" cy="6858000" type="screen4x3"/>
  <p:notesSz cx="10234613" cy="70993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3164" autoAdjust="0"/>
  </p:normalViewPr>
  <p:slideViewPr>
    <p:cSldViewPr>
      <p:cViewPr varScale="1">
        <p:scale>
          <a:sx n="107" d="100"/>
          <a:sy n="107" d="100"/>
        </p:scale>
        <p:origin x="1746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5B7AE89A-E0AB-49C5-9CB3-FBB2035FE660}" type="datetimeFigureOut">
              <a:rPr lang="ko-KR" altLang="en-US"/>
              <a:pPr>
                <a:defRPr/>
              </a:pPr>
              <a:t>2018-03-19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742113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/>
            </a:lvl1pPr>
          </a:lstStyle>
          <a:p>
            <a:pPr>
              <a:defRPr/>
            </a:pPr>
            <a:fld id="{C0A9CEE7-8FD3-410C-AC29-DFF85310AA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0022006-AAF7-48A1-9C52-2BE90BCCBD96}" type="datetimeFigureOut">
              <a:rPr lang="ko-KR" altLang="en-US"/>
              <a:pPr>
                <a:defRPr/>
              </a:pPr>
              <a:t>2018-03-19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2113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08E70E4-CDDF-4DB7-8F6D-EA21565C7FE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6119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32829FFD-6B72-4523-8FD4-EB5C6E217532}" type="slidenum">
              <a:rPr kumimoji="0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7</a:t>
            </a:fld>
            <a:endParaRPr kumimoji="0" lang="ko-KR" altLang="en-US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2058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EE84A637-C6A4-484A-BBD6-74C41CEDA237}" type="slidenum">
              <a:rPr kumimoji="0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9</a:t>
            </a:fld>
            <a:endParaRPr kumimoji="0" lang="ko-KR" altLang="en-US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490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84FB79A-8F10-4830-9A35-F2DFC048C966}" type="slidenum">
              <a:rPr lang="ko-KR" altLang="en-US" sz="1300" smtClean="0"/>
              <a:pPr>
                <a:spcBef>
                  <a:spcPct val="0"/>
                </a:spcBef>
              </a:pPr>
              <a:t>21</a:t>
            </a:fld>
            <a:endParaRPr lang="ko-KR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21730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1101719"/>
            <a:ext cx="7772400" cy="1470025"/>
          </a:xfrm>
        </p:spPr>
        <p:txBody>
          <a:bodyPr>
            <a:normAutofit/>
          </a:bodyPr>
          <a:lstStyle>
            <a:lvl1pPr>
              <a:defRPr sz="3200"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997838" y="2786058"/>
            <a:ext cx="7203960" cy="335758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90D36-10FC-483C-AF17-02CCEBA57F6F}" type="datetime1">
              <a:rPr lang="ko-KR" altLang="en-US"/>
              <a:pPr>
                <a:defRPr/>
              </a:pPr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MMLAB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068BA-45EB-4ACD-98F4-573EFBF9C6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807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442890" y="1249010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/>
          </a:bodyPr>
          <a:lstStyle>
            <a:lvl1pPr algn="l">
              <a:defRPr sz="3500"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86346"/>
          </a:xfrm>
        </p:spPr>
        <p:txBody>
          <a:bodyPr/>
          <a:lstStyle>
            <a:lvl1pP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000">
                <a:latin typeface="맑은 고딕" pitchFamily="50" charset="-127"/>
                <a:ea typeface="맑은 고딕" pitchFamily="50" charset="-127"/>
              </a:defRPr>
            </a:lvl2pPr>
            <a:lvl3pPr>
              <a:defRPr sz="2000"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CBB2B8-6C07-4991-8A0D-D7DF80A32FE2}" type="datetime1">
              <a:rPr lang="ko-KR" altLang="en-US"/>
              <a:pPr>
                <a:defRPr/>
              </a:pPr>
              <a:t>2018-03-19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MMLAB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355DF-DD83-451D-AB0A-740344D6B13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13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425002" y="4221088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5790"/>
            <a:ext cx="8229600" cy="2304256"/>
          </a:xfrm>
        </p:spPr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0C3A0C-C2D2-4E7D-9A2D-654BCAAB1E7F}" type="datetime1">
              <a:rPr lang="ko-KR" altLang="en-US"/>
              <a:pPr>
                <a:defRPr/>
              </a:pPr>
              <a:t>2018-03-19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C84EA5-E861-4853-9917-F6EDC44E37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2F1679D-7ED6-4C75-93DC-258C5F1176FC}" type="datetime1">
              <a:rPr lang="ko-KR" altLang="en-US"/>
              <a:pPr>
                <a:defRPr/>
              </a:pPr>
              <a:t>2018-03-19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MMLAB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57619A2-C623-43C5-8AAA-3265FD731B4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RUBIS</a:t>
            </a:r>
            <a:endParaRPr lang="ko-KR" altLang="en-US"/>
          </a:p>
        </p:txBody>
      </p:sp>
      <p:sp>
        <p:nvSpPr>
          <p:cNvPr id="512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895466-897F-4F71-BF6F-89083F09F2A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5124" name="제목 3"/>
          <p:cNvSpPr>
            <a:spLocks noGrp="1"/>
          </p:cNvSpPr>
          <p:nvPr>
            <p:ph type="ctrTitle"/>
          </p:nvPr>
        </p:nvSpPr>
        <p:spPr>
          <a:xfrm>
            <a:off x="684213" y="1101725"/>
            <a:ext cx="7772400" cy="1612900"/>
          </a:xfrm>
        </p:spPr>
        <p:txBody>
          <a:bodyPr/>
          <a:lstStyle/>
          <a:p>
            <a:pPr eaLnBrk="1" hangingPunct="1"/>
            <a:r>
              <a:rPr lang="en-US" altLang="ko-KR" sz="4000" smtClean="0"/>
              <a:t>Lab. 02</a:t>
            </a:r>
            <a:endParaRPr lang="ko-KR" altLang="en-US" sz="4000" smtClean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998538" y="2786063"/>
            <a:ext cx="7202487" cy="3357562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Logic Design Lab.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Spring </a:t>
            </a:r>
            <a:r>
              <a:rPr lang="en-US" altLang="ko-KR" dirty="0" smtClean="0"/>
              <a:t>2018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Prof. </a:t>
            </a:r>
            <a:r>
              <a:rPr lang="en-US" altLang="ko-KR" dirty="0" err="1">
                <a:solidFill>
                  <a:schemeClr val="tx1"/>
                </a:solidFill>
              </a:rPr>
              <a:t>ChangGun</a:t>
            </a:r>
            <a:r>
              <a:rPr lang="en-US" altLang="ko-KR" dirty="0">
                <a:solidFill>
                  <a:schemeClr val="tx1"/>
                </a:solidFill>
              </a:rPr>
              <a:t> Lee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cglee@snu.ac.kr</a:t>
            </a:r>
            <a:r>
              <a:rPr lang="en-US" altLang="ko-KR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>
                <a:solidFill>
                  <a:schemeClr val="tx1"/>
                </a:solidFill>
              </a:rPr>
              <a:t>Wonjae</a:t>
            </a:r>
            <a:r>
              <a:rPr lang="en-US" altLang="ko-KR" dirty="0">
                <a:solidFill>
                  <a:schemeClr val="tx1"/>
                </a:solidFill>
              </a:rPr>
              <a:t> Jang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>
                <a:solidFill>
                  <a:schemeClr val="tx1"/>
                </a:solidFill>
              </a:rPr>
              <a:t>Wonseok</a:t>
            </a:r>
            <a:r>
              <a:rPr lang="en-US" altLang="ko-KR" dirty="0">
                <a:solidFill>
                  <a:schemeClr val="tx1"/>
                </a:solidFill>
              </a:rPr>
              <a:t> Lee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>
                <a:solidFill>
                  <a:schemeClr val="tx1"/>
                </a:solidFill>
              </a:rPr>
              <a:t>Dongwan</a:t>
            </a:r>
            <a:r>
              <a:rPr lang="en-US" altLang="ko-KR" dirty="0">
                <a:solidFill>
                  <a:schemeClr val="tx1"/>
                </a:solidFill>
              </a:rPr>
              <a:t> Kang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Alena </a:t>
            </a:r>
            <a:r>
              <a:rPr lang="en-US" altLang="ko-KR" dirty="0" err="1">
                <a:solidFill>
                  <a:schemeClr val="tx1"/>
                </a:solidFill>
              </a:rPr>
              <a:t>Kazakova</a:t>
            </a:r>
            <a:endParaRPr lang="en-US" altLang="ko-KR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ta@rubis.snu.ac.kr</a:t>
            </a:r>
            <a:r>
              <a:rPr lang="en-US" altLang="ko-KR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3124200" y="651986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1536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51986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730BA6-3ACB-4C47-80A7-BE86084F4018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288" y="2008188"/>
            <a:ext cx="4032250" cy="3743325"/>
          </a:xfrm>
          <a:prstGeom prst="roundRect">
            <a:avLst>
              <a:gd name="adj" fmla="val 1022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2" name="Rounded Rectangle 71"/>
          <p:cNvSpPr/>
          <p:nvPr/>
        </p:nvSpPr>
        <p:spPr>
          <a:xfrm>
            <a:off x="4716463" y="2008188"/>
            <a:ext cx="4032250" cy="3743325"/>
          </a:xfrm>
          <a:prstGeom prst="roundRect">
            <a:avLst>
              <a:gd name="adj" fmla="val 1022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5366" name="TextBox 9"/>
          <p:cNvSpPr txBox="1">
            <a:spLocks noChangeArrowheads="1"/>
          </p:cNvSpPr>
          <p:nvPr/>
        </p:nvSpPr>
        <p:spPr bwMode="auto">
          <a:xfrm>
            <a:off x="1479550" y="5910263"/>
            <a:ext cx="1863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Pull-up Resistor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5691188" y="5910263"/>
            <a:ext cx="2082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Pull-down Resistor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5368" name="Picture 2" descr="C:\Users\Rubis\Desktop\풀업저항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368550"/>
            <a:ext cx="3570288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3" descr="C:\Users\Rubis\Desktop\풀다운저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368550"/>
            <a:ext cx="359727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0" name="그룹 8"/>
          <p:cNvGrpSpPr>
            <a:grpSpLocks/>
          </p:cNvGrpSpPr>
          <p:nvPr/>
        </p:nvGrpSpPr>
        <p:grpSpPr bwMode="auto">
          <a:xfrm>
            <a:off x="971550" y="2755900"/>
            <a:ext cx="2719388" cy="1323975"/>
            <a:chOff x="971600" y="2592431"/>
            <a:chExt cx="2719124" cy="1324055"/>
          </a:xfrm>
        </p:grpSpPr>
        <p:grpSp>
          <p:nvGrpSpPr>
            <p:cNvPr id="15390" name="그룹 6"/>
            <p:cNvGrpSpPr>
              <a:grpSpLocks/>
            </p:cNvGrpSpPr>
            <p:nvPr/>
          </p:nvGrpSpPr>
          <p:grpSpPr bwMode="auto">
            <a:xfrm>
              <a:off x="971600" y="2592431"/>
              <a:ext cx="2719124" cy="1103269"/>
              <a:chOff x="971600" y="2592431"/>
              <a:chExt cx="2719124" cy="1103269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455741" y="2592431"/>
                <a:ext cx="406361" cy="588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085945" y="2614657"/>
                <a:ext cx="406361" cy="588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971600" y="3440207"/>
                <a:ext cx="1079395" cy="2444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 Switch Only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2411323" y="3429095"/>
                <a:ext cx="1279401" cy="26671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 Pull-up resistor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116049" y="3673584"/>
              <a:ext cx="2349272" cy="242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solidFill>
                    <a:schemeClr val="tx1"/>
                  </a:solidFill>
                </a:rPr>
                <a:t>&lt;Pic 1&gt; L switch &amp; Pull-up resistor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371" name="그룹 23"/>
          <p:cNvGrpSpPr>
            <a:grpSpLocks/>
          </p:cNvGrpSpPr>
          <p:nvPr/>
        </p:nvGrpSpPr>
        <p:grpSpPr bwMode="auto">
          <a:xfrm>
            <a:off x="5183188" y="2800350"/>
            <a:ext cx="2835275" cy="1317625"/>
            <a:chOff x="887847" y="2599291"/>
            <a:chExt cx="2834566" cy="1317195"/>
          </a:xfrm>
        </p:grpSpPr>
        <p:grpSp>
          <p:nvGrpSpPr>
            <p:cNvPr id="15384" name="그룹 24"/>
            <p:cNvGrpSpPr>
              <a:grpSpLocks/>
            </p:cNvGrpSpPr>
            <p:nvPr/>
          </p:nvGrpSpPr>
          <p:grpSpPr bwMode="auto">
            <a:xfrm>
              <a:off x="887847" y="2599291"/>
              <a:ext cx="2834566" cy="1070604"/>
              <a:chOff x="887847" y="2599291"/>
              <a:chExt cx="2834566" cy="107060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408417" y="2611987"/>
                <a:ext cx="406298" cy="588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138359" y="2599291"/>
                <a:ext cx="406298" cy="588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887847" y="3434043"/>
                <a:ext cx="1260160" cy="22376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 Switch Only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2257516" y="3403891"/>
                <a:ext cx="1464897" cy="26661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 Pull-down resistor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013228" y="3673678"/>
              <a:ext cx="2575869" cy="24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solidFill>
                    <a:schemeClr val="tx1"/>
                  </a:solidFill>
                </a:rPr>
                <a:t>&lt;Pic 2&gt; H switch &amp; Pull-down resistor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71550" y="4283075"/>
            <a:ext cx="708025" cy="157163"/>
          </a:xfrm>
          <a:prstGeom prst="rect">
            <a:avLst/>
          </a:prstGeom>
          <a:solidFill>
            <a:srgbClr val="F7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72075" y="4321175"/>
            <a:ext cx="708025" cy="157163"/>
          </a:xfrm>
          <a:prstGeom prst="rect">
            <a:avLst/>
          </a:prstGeom>
          <a:solidFill>
            <a:srgbClr val="F7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굽은 화살표 30"/>
          <p:cNvSpPr/>
          <p:nvPr/>
        </p:nvSpPr>
        <p:spPr>
          <a:xfrm rot="10800000" flipH="1">
            <a:off x="2859088" y="2647950"/>
            <a:ext cx="417512" cy="439738"/>
          </a:xfrm>
          <a:prstGeom prst="bentArrow">
            <a:avLst>
              <a:gd name="adj1" fmla="val 15411"/>
              <a:gd name="adj2" fmla="val 24201"/>
              <a:gd name="adj3" fmla="val 29795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굽은 화살표 33"/>
          <p:cNvSpPr/>
          <p:nvPr/>
        </p:nvSpPr>
        <p:spPr>
          <a:xfrm rot="16200000" flipH="1">
            <a:off x="7175500" y="3163888"/>
            <a:ext cx="417513" cy="439737"/>
          </a:xfrm>
          <a:prstGeom prst="bentArrow">
            <a:avLst>
              <a:gd name="adj1" fmla="val 15411"/>
              <a:gd name="adj2" fmla="val 24201"/>
              <a:gd name="adj3" fmla="val 29795"/>
              <a:gd name="adj4" fmla="val 4375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6888" y="6430963"/>
            <a:ext cx="288925" cy="21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785813" y="6400800"/>
            <a:ext cx="936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Switch on</a:t>
            </a:r>
            <a:endParaRPr lang="ko-KR" altLang="en-US" sz="120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763713" y="6430963"/>
            <a:ext cx="287337" cy="215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379" name="TextBox 9"/>
          <p:cNvSpPr txBox="1">
            <a:spLocks noChangeArrowheads="1"/>
          </p:cNvSpPr>
          <p:nvPr/>
        </p:nvSpPr>
        <p:spPr bwMode="auto">
          <a:xfrm>
            <a:off x="2124075" y="6400800"/>
            <a:ext cx="935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Switch off</a:t>
            </a:r>
            <a:endParaRPr lang="ko-KR" altLang="en-US" sz="120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380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Combinational Logic Practice</a:t>
            </a:r>
            <a:endParaRPr lang="ko-KR" altLang="en-US" smtClean="0"/>
          </a:p>
        </p:txBody>
      </p:sp>
      <p:sp>
        <p:nvSpPr>
          <p:cNvPr id="38" name="내용 개체 틀 4"/>
          <p:cNvSpPr txBox="1">
            <a:spLocks/>
          </p:cNvSpPr>
          <p:nvPr/>
        </p:nvSpPr>
        <p:spPr bwMode="auto">
          <a:xfrm>
            <a:off x="471488" y="1412875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400" b="1" smtClean="0">
                <a:latin typeface="+mn-lt"/>
                <a:cs typeface="Arial" panose="020B0604020202020204" pitchFamily="34" charset="0"/>
              </a:rPr>
              <a:t>Pull-up &amp; pull-down resistors</a:t>
            </a:r>
            <a:endParaRPr kumimoji="0" lang="en-US" altLang="ko-KR" sz="2000" dirty="0" smtClean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3043238" y="4852988"/>
            <a:ext cx="749300" cy="40322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353300" y="4876800"/>
            <a:ext cx="749300" cy="40322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Instruments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77" y="2276872"/>
            <a:ext cx="4578846" cy="3434135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MMLAB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E355DF-DD83-451D-AB0A-740344D6B131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47378" y="2168072"/>
            <a:ext cx="4357613" cy="3268210"/>
          </a:xfrm>
          <a:prstGeom prst="rect">
            <a:avLst/>
          </a:prstGeom>
        </p:spPr>
      </p:pic>
      <p:sp>
        <p:nvSpPr>
          <p:cNvPr id="8" name="TextBox 15"/>
          <p:cNvSpPr txBox="1">
            <a:spLocks noChangeArrowheads="1"/>
          </p:cNvSpPr>
          <p:nvPr/>
        </p:nvSpPr>
        <p:spPr bwMode="auto">
          <a:xfrm>
            <a:off x="1454484" y="5950492"/>
            <a:ext cx="20882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oscilloscope</a:t>
            </a:r>
            <a:endParaRPr lang="ko-KR" altLang="en-US" sz="1200" b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5882068" y="6033184"/>
            <a:ext cx="20882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 b="1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Function Generator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 b="1" dirty="0" err="1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Multimeter</a:t>
            </a:r>
            <a:endParaRPr lang="en-US" altLang="ko-KR" sz="1200" b="1" dirty="0" smtClean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 b="1" dirty="0" smtClean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Power Supply</a:t>
            </a:r>
            <a:endParaRPr lang="ko-KR" altLang="en-US" sz="1200" b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014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LAB Unit &amp; Bread Board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5452378" cy="4089284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MMLAB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E355DF-DD83-451D-AB0A-740344D6B131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86268" y="2086837"/>
            <a:ext cx="4879444" cy="365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71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RUBIS</a:t>
            </a:r>
            <a:endParaRPr lang="ko-KR" altLang="en-US"/>
          </a:p>
        </p:txBody>
      </p:sp>
      <p:sp>
        <p:nvSpPr>
          <p:cNvPr id="19459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2B3474-0DF8-4B10-99B0-8B412DDABCF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19460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Soldering</a:t>
            </a:r>
            <a:endParaRPr lang="ko-KR" altLang="en-US" smtClean="0"/>
          </a:p>
        </p:txBody>
      </p:sp>
      <p:sp>
        <p:nvSpPr>
          <p:cNvPr id="19461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Tools – Solder, Soldering iron, Tip, etc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91241" y="2517386"/>
            <a:ext cx="2524125" cy="1925324"/>
            <a:chOff x="3190875" y="2565400"/>
            <a:chExt cx="2524125" cy="1925324"/>
          </a:xfrm>
        </p:grpSpPr>
        <p:sp>
          <p:nvSpPr>
            <p:cNvPr id="15" name="직사각형 14"/>
            <p:cNvSpPr/>
            <p:nvPr/>
          </p:nvSpPr>
          <p:spPr bwMode="auto">
            <a:xfrm>
              <a:off x="3190875" y="2565400"/>
              <a:ext cx="2524125" cy="16271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9481" name="TextBox 15"/>
            <p:cNvSpPr txBox="1">
              <a:spLocks noChangeArrowheads="1"/>
            </p:cNvSpPr>
            <p:nvPr/>
          </p:nvSpPr>
          <p:spPr bwMode="auto">
            <a:xfrm>
              <a:off x="3619169" y="4213725"/>
              <a:ext cx="17082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 dirty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Soldering </a:t>
              </a: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iron</a:t>
              </a:r>
              <a:endParaRPr lang="ko-KR" altLang="en-US" sz="12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38" r="39212"/>
            <a:stretch/>
          </p:blipFill>
          <p:spPr>
            <a:xfrm rot="5400000">
              <a:off x="3687043" y="2139341"/>
              <a:ext cx="1563540" cy="2492374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1769179" y="4673931"/>
            <a:ext cx="5328866" cy="1806571"/>
            <a:chOff x="3203574" y="4652963"/>
            <a:chExt cx="5328866" cy="1806571"/>
          </a:xfrm>
        </p:grpSpPr>
        <p:sp>
          <p:nvSpPr>
            <p:cNvPr id="28" name="직사각형 27"/>
            <p:cNvSpPr/>
            <p:nvPr/>
          </p:nvSpPr>
          <p:spPr bwMode="auto">
            <a:xfrm>
              <a:off x="3203574" y="4652963"/>
              <a:ext cx="4302823" cy="15224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19468" name="TextBox 13"/>
            <p:cNvSpPr txBox="1">
              <a:spLocks noChangeArrowheads="1"/>
            </p:cNvSpPr>
            <p:nvPr/>
          </p:nvSpPr>
          <p:spPr bwMode="auto">
            <a:xfrm>
              <a:off x="3213240" y="6182535"/>
              <a:ext cx="53192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Nipper        Bead nipper  </a:t>
              </a:r>
              <a:r>
                <a:rPr lang="en-US" altLang="ko-KR" sz="1200" b="1" dirty="0" err="1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Desolder</a:t>
              </a: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   Chip extractor   Long-nose plier</a:t>
              </a:r>
              <a:endParaRPr lang="ko-KR" altLang="en-US" sz="12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01" b="26901"/>
            <a:stretch/>
          </p:blipFill>
          <p:spPr>
            <a:xfrm>
              <a:off x="3220629" y="4680031"/>
              <a:ext cx="4276804" cy="1481892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4211960" y="2530149"/>
            <a:ext cx="4080445" cy="1882246"/>
            <a:chOff x="563563" y="2586799"/>
            <a:chExt cx="4080445" cy="1882246"/>
          </a:xfrm>
        </p:grpSpPr>
        <p:sp>
          <p:nvSpPr>
            <p:cNvPr id="19483" name="TextBox 11"/>
            <p:cNvSpPr txBox="1">
              <a:spLocks noChangeArrowheads="1"/>
            </p:cNvSpPr>
            <p:nvPr/>
          </p:nvSpPr>
          <p:spPr bwMode="auto">
            <a:xfrm>
              <a:off x="879137" y="4192046"/>
              <a:ext cx="34252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 dirty="0" smtClean="0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Tin wire             Solder                Wire</a:t>
              </a:r>
              <a:endParaRPr lang="ko-KR" altLang="en-US" sz="12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563563" y="2586799"/>
              <a:ext cx="4080445" cy="14902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01" b="33201"/>
            <a:stretch/>
          </p:blipFill>
          <p:spPr>
            <a:xfrm>
              <a:off x="611560" y="2621024"/>
              <a:ext cx="3960440" cy="14346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RUBIS</a:t>
            </a:r>
            <a:endParaRPr lang="ko-KR" altLang="en-US"/>
          </a:p>
        </p:txBody>
      </p:sp>
      <p:sp>
        <p:nvSpPr>
          <p:cNvPr id="2048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150EB4-2B66-4A97-9F8C-C9E319FE04E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2048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Soldering</a:t>
            </a:r>
            <a:endParaRPr lang="ko-KR" altLang="en-US" smtClean="0"/>
          </a:p>
        </p:txBody>
      </p:sp>
      <p:sp>
        <p:nvSpPr>
          <p:cNvPr id="20485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Procedure</a:t>
            </a:r>
          </a:p>
        </p:txBody>
      </p:sp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825" y="2032000"/>
            <a:ext cx="3057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429125"/>
            <a:ext cx="3152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50" y="4467225"/>
            <a:ext cx="26193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89" name="그룹 20"/>
          <p:cNvGrpSpPr>
            <a:grpSpLocks/>
          </p:cNvGrpSpPr>
          <p:nvPr/>
        </p:nvGrpSpPr>
        <p:grpSpPr bwMode="auto">
          <a:xfrm>
            <a:off x="428625" y="2000250"/>
            <a:ext cx="3305175" cy="1638300"/>
            <a:chOff x="428596" y="2143116"/>
            <a:chExt cx="3305176" cy="1638300"/>
          </a:xfrm>
        </p:grpSpPr>
        <p:pic>
          <p:nvPicPr>
            <p:cNvPr id="2049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72" y="2143116"/>
              <a:ext cx="3162300" cy="16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8" name="TextBox 15"/>
            <p:cNvSpPr txBox="1">
              <a:spLocks noChangeArrowheads="1"/>
            </p:cNvSpPr>
            <p:nvPr/>
          </p:nvSpPr>
          <p:spPr bwMode="auto">
            <a:xfrm>
              <a:off x="1150533" y="2317416"/>
              <a:ext cx="714381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Solder</a:t>
              </a:r>
              <a:endParaRPr lang="ko-KR" altLang="en-US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499" name="TextBox 16"/>
            <p:cNvSpPr txBox="1">
              <a:spLocks noChangeArrowheads="1"/>
            </p:cNvSpPr>
            <p:nvPr/>
          </p:nvSpPr>
          <p:spPr bwMode="auto">
            <a:xfrm>
              <a:off x="2064114" y="2293549"/>
              <a:ext cx="857255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Soldering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iron</a:t>
              </a:r>
              <a:endParaRPr lang="ko-KR" altLang="en-US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500" name="TextBox 17"/>
            <p:cNvSpPr txBox="1">
              <a:spLocks noChangeArrowheads="1"/>
            </p:cNvSpPr>
            <p:nvPr/>
          </p:nvSpPr>
          <p:spPr bwMode="auto">
            <a:xfrm>
              <a:off x="428596" y="3071810"/>
              <a:ext cx="928694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Subsrate</a:t>
              </a:r>
              <a:endParaRPr lang="ko-KR" altLang="en-US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0501" name="TextBox 18"/>
            <p:cNvSpPr txBox="1">
              <a:spLocks noChangeArrowheads="1"/>
            </p:cNvSpPr>
            <p:nvPr/>
          </p:nvSpPr>
          <p:spPr bwMode="auto">
            <a:xfrm>
              <a:off x="1842242" y="2994011"/>
              <a:ext cx="357190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 </a:t>
              </a:r>
              <a:endParaRPr lang="ko-KR" altLang="en-US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490" name="TextBox 19"/>
          <p:cNvSpPr txBox="1">
            <a:spLocks noChangeArrowheads="1"/>
          </p:cNvSpPr>
          <p:nvPr/>
        </p:nvSpPr>
        <p:spPr bwMode="auto">
          <a:xfrm>
            <a:off x="5214938" y="3589338"/>
            <a:ext cx="3286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ko-KR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- Put the solder on the tip of the soldering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ko-KR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iron and melt down the solder.</a:t>
            </a:r>
            <a:endParaRPr lang="ko-KR" altLang="en-US" sz="12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491" name="TextBox 21"/>
          <p:cNvSpPr txBox="1">
            <a:spLocks noChangeArrowheads="1"/>
          </p:cNvSpPr>
          <p:nvPr/>
        </p:nvSpPr>
        <p:spPr bwMode="auto">
          <a:xfrm>
            <a:off x="785813" y="3589338"/>
            <a:ext cx="2643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ko-KR" sz="12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- Put the tip of the soldering iron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ko-KR" sz="1200" b="1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on a target and heat that spot.</a:t>
            </a:r>
            <a:endParaRPr lang="ko-KR" altLang="en-US" sz="1200" b="1" dirty="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492" name="TextBox 22"/>
          <p:cNvSpPr txBox="1">
            <a:spLocks noChangeArrowheads="1"/>
          </p:cNvSpPr>
          <p:nvPr/>
        </p:nvSpPr>
        <p:spPr bwMode="auto">
          <a:xfrm>
            <a:off x="6030913" y="6008688"/>
            <a:ext cx="15716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- Take the tip off.</a:t>
            </a:r>
            <a:endParaRPr lang="ko-KR" altLang="en-US" sz="12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0493" name="TextBox 23"/>
          <p:cNvSpPr txBox="1">
            <a:spLocks noChangeArrowheads="1"/>
          </p:cNvSpPr>
          <p:nvPr/>
        </p:nvSpPr>
        <p:spPr bwMode="auto">
          <a:xfrm>
            <a:off x="1143000" y="6016625"/>
            <a:ext cx="19288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- Take the solder off.</a:t>
            </a:r>
            <a:endParaRPr lang="ko-KR" altLang="en-US" sz="12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4071938" y="3000375"/>
            <a:ext cx="928687" cy="500063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4214813" y="5357813"/>
            <a:ext cx="928687" cy="5000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8883913">
            <a:off x="3736975" y="4024313"/>
            <a:ext cx="1444625" cy="51276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RUBIS</a:t>
            </a:r>
            <a:endParaRPr lang="ko-KR" altLang="en-US"/>
          </a:p>
        </p:txBody>
      </p:sp>
      <p:sp>
        <p:nvSpPr>
          <p:cNvPr id="2150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40810A-4B80-47DB-888F-1999ADB6EB7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2150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Soldering (Cont’d.)</a:t>
            </a:r>
            <a:endParaRPr lang="ko-KR" altLang="en-US" smtClean="0"/>
          </a:p>
        </p:txBody>
      </p:sp>
      <p:sp>
        <p:nvSpPr>
          <p:cNvPr id="21509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Wrong cases</a:t>
            </a:r>
          </a:p>
        </p:txBody>
      </p:sp>
      <p:pic>
        <p:nvPicPr>
          <p:cNvPr id="215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4189413"/>
            <a:ext cx="46958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2286000"/>
            <a:ext cx="425767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TextBox 12"/>
          <p:cNvSpPr txBox="1">
            <a:spLocks noChangeArrowheads="1"/>
          </p:cNvSpPr>
          <p:nvPr/>
        </p:nvSpPr>
        <p:spPr bwMode="auto">
          <a:xfrm>
            <a:off x="1243013" y="3286125"/>
            <a:ext cx="26431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Amount of solder is wrong!</a:t>
            </a:r>
            <a:endParaRPr lang="ko-KR" altLang="en-US" sz="12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513" name="TextBox 13"/>
          <p:cNvSpPr txBox="1">
            <a:spLocks noChangeArrowheads="1"/>
          </p:cNvSpPr>
          <p:nvPr/>
        </p:nvSpPr>
        <p:spPr bwMode="auto">
          <a:xfrm>
            <a:off x="2616200" y="5260975"/>
            <a:ext cx="2500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ko-KR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Temperature of the soldering iron is not high enough!</a:t>
            </a:r>
            <a:endParaRPr lang="ko-KR" altLang="en-US" sz="12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514" name="TextBox 14"/>
          <p:cNvSpPr txBox="1">
            <a:spLocks noChangeArrowheads="1"/>
          </p:cNvSpPr>
          <p:nvPr/>
        </p:nvSpPr>
        <p:spPr bwMode="auto">
          <a:xfrm>
            <a:off x="665163" y="5324475"/>
            <a:ext cx="1785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ko-KR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Taking a tip off is too late!</a:t>
            </a:r>
            <a:endParaRPr lang="ko-KR" altLang="en-US" sz="12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2151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466975"/>
            <a:ext cx="30956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6" name="TextBox 17"/>
          <p:cNvSpPr txBox="1">
            <a:spLocks noChangeArrowheads="1"/>
          </p:cNvSpPr>
          <p:nvPr/>
        </p:nvSpPr>
        <p:spPr bwMode="auto">
          <a:xfrm>
            <a:off x="6000750" y="4824413"/>
            <a:ext cx="2571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ko-KR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 Components must be pressing against the board.</a:t>
            </a:r>
            <a:endParaRPr lang="ko-KR" altLang="en-US" sz="12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92775" y="2452688"/>
            <a:ext cx="3143250" cy="235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RUBIS</a:t>
            </a:r>
            <a:endParaRPr lang="ko-KR" altLang="en-US"/>
          </a:p>
        </p:txBody>
      </p:sp>
      <p:sp>
        <p:nvSpPr>
          <p:cNvPr id="2253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1CAEDA-4C95-440B-83D3-E9A3E773276B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22532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Soldering (Cont’d.)</a:t>
            </a:r>
            <a:endParaRPr lang="ko-KR" altLang="en-US" smtClean="0"/>
          </a:p>
        </p:txBody>
      </p:sp>
      <p:pic>
        <p:nvPicPr>
          <p:cNvPr id="6" name="[video]IMG_02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1540" y="1484785"/>
            <a:ext cx="8336924" cy="4689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/>
              <a:t>Lab</a:t>
            </a:r>
            <a:endParaRPr lang="ko-KR" altLang="en-US" smtClean="0"/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5C51E0-375E-4A64-9988-5004AB3D056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5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03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RUBIS</a:t>
            </a:r>
            <a:endParaRPr lang="ko-KR" altLang="en-US" dirty="0"/>
          </a:p>
        </p:txBody>
      </p:sp>
      <p:sp>
        <p:nvSpPr>
          <p:cNvPr id="17411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7DF07D-3F58-4D67-A4BB-6F5C84156AB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pic>
        <p:nvPicPr>
          <p:cNvPr id="17412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9189" y="2316163"/>
            <a:ext cx="3962400" cy="2560637"/>
          </a:xfrm>
        </p:spPr>
      </p:pic>
      <p:sp>
        <p:nvSpPr>
          <p:cNvPr id="17413" name="내용 개체 틀 2"/>
          <p:cNvSpPr txBox="1">
            <a:spLocks/>
          </p:cNvSpPr>
          <p:nvPr/>
        </p:nvSpPr>
        <p:spPr bwMode="auto">
          <a:xfrm>
            <a:off x="457200" y="1268413"/>
            <a:ext cx="8229600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/>
              <a:t>Practice: Half-adder implementation</a:t>
            </a:r>
          </a:p>
        </p:txBody>
      </p:sp>
      <p:pic>
        <p:nvPicPr>
          <p:cNvPr id="1741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852936"/>
            <a:ext cx="2032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TextBox 10"/>
          <p:cNvSpPr txBox="1">
            <a:spLocks noChangeArrowheads="1"/>
          </p:cNvSpPr>
          <p:nvPr/>
        </p:nvSpPr>
        <p:spPr bwMode="auto">
          <a:xfrm>
            <a:off x="827088" y="1916113"/>
            <a:ext cx="52974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Let’s implement half-adder on breadboard.</a:t>
            </a:r>
            <a:endParaRPr lang="ko-KR" altLang="en-US" sz="200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741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Combinational Logic Practice</a:t>
            </a:r>
            <a:endParaRPr lang="ko-KR" altLang="en-US" smtClean="0"/>
          </a:p>
        </p:txBody>
      </p:sp>
      <p:pic>
        <p:nvPicPr>
          <p:cNvPr id="9" name="Picture 2" descr="7486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45" y="4901347"/>
            <a:ext cx="2144927" cy="193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7408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20" y="5032376"/>
            <a:ext cx="2130593" cy="181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1457726" y="5265060"/>
            <a:ext cx="418923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21073" y="6298695"/>
            <a:ext cx="418923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14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 smtClean="0"/>
              <a:t>Practice</a:t>
            </a:r>
            <a:endParaRPr lang="ko-KR" altLang="en-US" dirty="0" smtClean="0"/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pPr>
              <a:spcBef>
                <a:spcPts val="1800"/>
              </a:spcBef>
              <a:defRPr/>
            </a:pPr>
            <a:r>
              <a:rPr lang="en-US" altLang="ko-KR" sz="2000" dirty="0" smtClean="0"/>
              <a:t>Implement a full adder (Example 2.13 in textbook)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using 2-input NAND gates only</a:t>
            </a:r>
          </a:p>
          <a:p>
            <a:pPr>
              <a:buFontTx/>
              <a:buChar char="-"/>
              <a:defRPr/>
            </a:pP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RUBIS</a:t>
            </a:r>
            <a:endParaRPr lang="ko-KR" altLang="en-US" dirty="0"/>
          </a:p>
        </p:txBody>
      </p:sp>
      <p:sp>
        <p:nvSpPr>
          <p:cNvPr id="24581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0079B2-6EA3-4299-9F22-468D4EFEB0BB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pic>
        <p:nvPicPr>
          <p:cNvPr id="1026" name="Picture 2" descr="full adde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80032"/>
            <a:ext cx="47625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7400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961" y="3172463"/>
            <a:ext cx="3155913" cy="22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614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C433DB-644F-4337-8CA0-166A100C21DB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614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/>
              <a:t>Team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900113" y="1844675"/>
          <a:ext cx="7343778" cy="484627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23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김무환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심유근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김광현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이용규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이재영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박윤빈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이성찬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박지선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이동학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전유리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김진영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장태준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한종우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강지호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김영인</a:t>
                      </a: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최지혁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이정훈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이강욱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박혜정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김영현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현지훈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정찬영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홍석준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김동우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이효준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서준원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김해수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신동민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조유진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정유석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나혜주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이정민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이태민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김도현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음정훈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이드로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민경효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안세진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한상현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송재윤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신재호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백도원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박지나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김현빈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최창민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허진수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정재훈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박지용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백근영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김준오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김대은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김수인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백우현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강호찬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성명석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강휘현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한상준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백동진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홍선기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신수웅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문정원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김태범</a:t>
                      </a:r>
                      <a:endParaRPr lang="en-US" altLang="ko-KR" sz="12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레이첼 간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27" marR="91427" marT="45698" marB="4569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57200" y="5497513"/>
            <a:ext cx="287338" cy="86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419475" y="1385888"/>
            <a:ext cx="2305050" cy="334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dirty="0"/>
              <a:t>강단</a:t>
            </a:r>
          </a:p>
        </p:txBody>
      </p:sp>
    </p:spTree>
    <p:extLst>
      <p:ext uri="{BB962C8B-B14F-4D97-AF65-F5344CB8AC3E}">
        <p14:creationId xmlns:p14="http://schemas.microsoft.com/office/powerpoint/2010/main" val="649493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/>
              <a:t>Homework</a:t>
            </a:r>
            <a:endParaRPr lang="ko-KR" altLang="en-US" smtClean="0"/>
          </a:p>
        </p:txBody>
      </p:sp>
      <p:sp>
        <p:nvSpPr>
          <p:cNvPr id="23555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For </a:t>
            </a:r>
            <a:r>
              <a:rPr lang="en-US" altLang="ko-KR" sz="2000" b="1" dirty="0"/>
              <a:t>#1 and #2, do it individually.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For #3, do it per team.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0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Submit a report per person.</a:t>
            </a:r>
          </a:p>
          <a:p>
            <a:pPr marL="0" indent="0">
              <a:buNone/>
            </a:pPr>
            <a:endParaRPr lang="en-US" altLang="ko-KR" b="1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RUBIS</a:t>
            </a:r>
            <a:endParaRPr lang="ko-KR" altLang="en-US" dirty="0"/>
          </a:p>
        </p:txBody>
      </p:sp>
      <p:sp>
        <p:nvSpPr>
          <p:cNvPr id="23557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5EA313-E527-4304-A5DE-1F617698557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 smtClean="0"/>
              <a:t>Homework</a:t>
            </a:r>
            <a:endParaRPr lang="ko-KR" altLang="en-US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RUBIS</a:t>
            </a:r>
            <a:endParaRPr lang="ko-KR" altLang="en-US" dirty="0"/>
          </a:p>
        </p:txBody>
      </p:sp>
      <p:sp>
        <p:nvSpPr>
          <p:cNvPr id="25604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ADDF93-75D5-4B68-830C-0C8CF58219F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1741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ko-KR" sz="2000" dirty="0" smtClean="0">
                <a:cs typeface="Arial" panose="020B0604020202020204" pitchFamily="34" charset="0"/>
              </a:rPr>
              <a:t>1.   Draw a circuit diagram for the below formula using ONLY NOR 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2000" dirty="0" smtClean="0">
                <a:cs typeface="Arial" panose="020B0604020202020204" pitchFamily="34" charset="0"/>
              </a:rPr>
              <a:t>     gates and NOT gates. You can draw it by hand or using any of a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ko-KR" sz="2000" dirty="0">
                <a:cs typeface="Arial" panose="020B0604020202020204" pitchFamily="34" charset="0"/>
              </a:rPr>
              <a:t> </a:t>
            </a:r>
            <a:r>
              <a:rPr lang="en-US" altLang="ko-KR" sz="2000" dirty="0" smtClean="0">
                <a:cs typeface="Arial" panose="020B0604020202020204" pitchFamily="34" charset="0"/>
              </a:rPr>
              <a:t>    computer program.</a:t>
            </a:r>
          </a:p>
          <a:p>
            <a:pPr marL="400050" lvl="2" indent="0">
              <a:buFont typeface="Arial" panose="020B0604020202020204" pitchFamily="34" charset="0"/>
              <a:buNone/>
              <a:defRPr/>
            </a:pPr>
            <a:r>
              <a:rPr lang="en-US" altLang="ko-KR" dirty="0" smtClean="0">
                <a:cs typeface="Arial" panose="020B0604020202020204" pitchFamily="34" charset="0"/>
              </a:rPr>
              <a:t> -	Y = A(B+CD)</a:t>
            </a:r>
          </a:p>
          <a:p>
            <a:pPr marL="400050" lvl="2" indent="0">
              <a:buFont typeface="Arial" panose="020B0604020202020204" pitchFamily="34" charset="0"/>
              <a:buNone/>
              <a:defRPr/>
            </a:pPr>
            <a:endParaRPr lang="en-US" altLang="ko-KR" dirty="0">
              <a:cs typeface="Arial" panose="020B0604020202020204" pitchFamily="34" charset="0"/>
            </a:endParaRPr>
          </a:p>
          <a:p>
            <a:pPr marL="0" lvl="1" indent="0">
              <a:buFont typeface="Arial" panose="020B0604020202020204" pitchFamily="34" charset="0"/>
              <a:buNone/>
              <a:defRPr/>
            </a:pPr>
            <a:r>
              <a:rPr lang="en-US" altLang="ko-KR" dirty="0" smtClean="0">
                <a:cs typeface="Arial" panose="020B0604020202020204" pitchFamily="34" charset="0"/>
              </a:rPr>
              <a:t>2.   Y = AB + ABC + A’B + AB’C</a:t>
            </a:r>
          </a:p>
          <a:p>
            <a:pPr marL="857250" lvl="1" indent="-457200">
              <a:buFont typeface="Arial" panose="020B0604020202020204" pitchFamily="34" charset="0"/>
              <a:buAutoNum type="arabicParenBoth"/>
              <a:defRPr/>
            </a:pPr>
            <a:r>
              <a:rPr lang="en-US" altLang="ko-KR" dirty="0" smtClean="0">
                <a:cs typeface="Arial" panose="020B0604020202020204" pitchFamily="34" charset="0"/>
              </a:rPr>
              <a:t>Make a truth table</a:t>
            </a:r>
          </a:p>
          <a:p>
            <a:pPr marL="857250" lvl="1" indent="-457200">
              <a:buFont typeface="Arial" panose="020B0604020202020204" pitchFamily="34" charset="0"/>
              <a:buAutoNum type="arabicParenBoth"/>
              <a:defRPr/>
            </a:pPr>
            <a:r>
              <a:rPr lang="en-US" altLang="ko-KR" dirty="0" smtClean="0">
                <a:cs typeface="Arial" panose="020B0604020202020204" pitchFamily="34" charset="0"/>
              </a:rPr>
              <a:t>Minimize # of operators</a:t>
            </a:r>
          </a:p>
          <a:p>
            <a:pPr marL="857250" lvl="1" indent="-457200">
              <a:buFont typeface="Arial" panose="020B0604020202020204" pitchFamily="34" charset="0"/>
              <a:buAutoNum type="arabicParenBoth"/>
              <a:defRPr/>
            </a:pPr>
            <a:r>
              <a:rPr lang="en-US" altLang="ko-KR" dirty="0" smtClean="0">
                <a:cs typeface="Arial" panose="020B0604020202020204" pitchFamily="34" charset="0"/>
              </a:rPr>
              <a:t>Draw a circuit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000" dirty="0">
                <a:solidFill>
                  <a:srgbClr val="FF0000"/>
                </a:solidFill>
                <a:cs typeface="Arial" panose="020B0604020202020204" pitchFamily="34" charset="0"/>
              </a:rPr>
              <a:t>3</a:t>
            </a:r>
            <a:r>
              <a:rPr lang="en-US" altLang="ko-KR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. [TEAM]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ko-KR" sz="2000" dirty="0" smtClean="0">
                <a:cs typeface="Arial" panose="020B0604020202020204" pitchFamily="34" charset="0"/>
              </a:rPr>
              <a:t>   Practice soldering and wiring as the figure below. (Soldering </a:t>
            </a:r>
            <a:r>
              <a:rPr lang="en-US" altLang="ko-KR" sz="2000" b="1" dirty="0" smtClean="0">
                <a:cs typeface="Arial" panose="020B0604020202020204" pitchFamily="34" charset="0"/>
              </a:rPr>
              <a:t>6                        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ko-KR" sz="2000" b="1" dirty="0" smtClean="0">
                <a:cs typeface="Arial" panose="020B0604020202020204" pitchFamily="34" charset="0"/>
              </a:rPr>
              <a:t>   lines</a:t>
            </a:r>
            <a:r>
              <a:rPr lang="en-US" altLang="ko-KR" sz="2000" dirty="0" smtClean="0">
                <a:cs typeface="Arial" panose="020B0604020202020204" pitchFamily="34" charset="0"/>
              </a:rPr>
              <a:t> and </a:t>
            </a:r>
            <a:r>
              <a:rPr lang="en-US" altLang="ko-KR" sz="2000" b="1" dirty="0" smtClean="0">
                <a:cs typeface="Arial" panose="020B0604020202020204" pitchFamily="34" charset="0"/>
              </a:rPr>
              <a:t>2 student IDs</a:t>
            </a:r>
            <a:r>
              <a:rPr lang="en-US" altLang="ko-KR" sz="2000" dirty="0" smtClean="0">
                <a:cs typeface="Arial" panose="020B0604020202020204" pitchFamily="34" charset="0"/>
              </a:rPr>
              <a:t>, and </a:t>
            </a:r>
            <a:r>
              <a:rPr lang="en-US" altLang="ko-KR" sz="2000" b="1" dirty="0" smtClean="0">
                <a:cs typeface="Arial" panose="020B0604020202020204" pitchFamily="34" charset="0"/>
              </a:rPr>
              <a:t>12 wires </a:t>
            </a:r>
            <a:r>
              <a:rPr lang="en-US" altLang="ko-KR" sz="2000" dirty="0" smtClean="0">
                <a:cs typeface="Arial" panose="020B0604020202020204" pitchFamily="34" charset="0"/>
              </a:rPr>
              <a:t>for each team)</a:t>
            </a:r>
            <a:endParaRPr lang="en-US" altLang="ko-KR" dirty="0" smtClean="0"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27652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7021E8-4CA6-4F74-8DC9-F64356799A96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27653" name="제목 1"/>
          <p:cNvSpPr txBox="1">
            <a:spLocks/>
          </p:cNvSpPr>
          <p:nvPr/>
        </p:nvSpPr>
        <p:spPr bwMode="auto">
          <a:xfrm>
            <a:off x="446088" y="260350"/>
            <a:ext cx="8229600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ko-KR" sz="3500"/>
              <a:t>Homework (Cont’d)</a:t>
            </a:r>
            <a:endParaRPr kumimoji="0" lang="ko-KR" altLang="en-US" sz="3500"/>
          </a:p>
        </p:txBody>
      </p:sp>
      <p:pic>
        <p:nvPicPr>
          <p:cNvPr id="27654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668588"/>
            <a:ext cx="5715000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/>
              <a:t>Homework</a:t>
            </a:r>
            <a:endParaRPr lang="ko-KR" altLang="en-US" smtClean="0"/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4632325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Write a report</a:t>
            </a:r>
          </a:p>
          <a:p>
            <a:pPr lvl="1"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Either in Korean or in English</a:t>
            </a:r>
          </a:p>
          <a:p>
            <a:pPr lvl="1"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Must include the result and discussion of the practice</a:t>
            </a:r>
          </a:p>
          <a:p>
            <a:pPr lvl="1"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# of pages doesn’t matter</a:t>
            </a:r>
          </a:p>
          <a:p>
            <a:pPr lvl="1"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Documents should be submitted as PDF file.</a:t>
            </a:r>
          </a:p>
          <a:p>
            <a:pPr lvl="1"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All the files should be compressed to ZIP format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   (if there are several files)</a:t>
            </a:r>
          </a:p>
          <a:p>
            <a:pPr lvl="1"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: March,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  <a:r>
              <a:rPr lang="en-US" altLang="ko-KR" b="1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 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(Before class begin at 7:00pm)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28677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162724-1FED-4D66-B59A-40E144B245F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About the Locker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Team 2n-1 &amp; 2n use one locker together (number: n)</a:t>
            </a:r>
          </a:p>
          <a:p>
            <a:r>
              <a:rPr lang="en-US" altLang="ko-KR" dirty="0" smtClean="0"/>
              <a:t>How to set password</a:t>
            </a:r>
          </a:p>
          <a:p>
            <a:pPr lvl="1"/>
            <a:r>
              <a:rPr lang="en-US" altLang="ko-KR" dirty="0" smtClean="0"/>
              <a:t>Close door and press 4-digits (after reset password)</a:t>
            </a:r>
          </a:p>
          <a:p>
            <a:r>
              <a:rPr lang="en-US" altLang="ko-KR" dirty="0" smtClean="0"/>
              <a:t>How to reset password</a:t>
            </a:r>
          </a:p>
          <a:p>
            <a:pPr lvl="1"/>
            <a:r>
              <a:rPr lang="en-US" altLang="ko-KR" dirty="0" smtClean="0"/>
              <a:t>Call T.A. so be careful.</a:t>
            </a:r>
          </a:p>
          <a:p>
            <a:r>
              <a:rPr lang="en-US" altLang="ko-KR" dirty="0" smtClean="0"/>
              <a:t>Sometimes it doesn’t work properly because of battery problem.</a:t>
            </a:r>
          </a:p>
          <a:p>
            <a:pPr lvl="1"/>
            <a:r>
              <a:rPr lang="en-US" altLang="ko-KR" dirty="0" smtClean="0"/>
              <a:t>Call T.A.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MMLAB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E355DF-DD83-451D-AB0A-740344D6B131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86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/>
              <a:t>Notification</a:t>
            </a:r>
            <a:endParaRPr lang="ko-KR" altLang="en-US" smtClean="0"/>
          </a:p>
        </p:txBody>
      </p:sp>
      <p:sp>
        <p:nvSpPr>
          <p:cNvPr id="7171" name="내용 개체 틀 2"/>
          <p:cNvSpPr>
            <a:spLocks noGrp="1"/>
          </p:cNvSpPr>
          <p:nvPr>
            <p:ph idx="1"/>
          </p:nvPr>
        </p:nvSpPr>
        <p:spPr>
          <a:xfrm>
            <a:off x="457200" y="1417638"/>
            <a:ext cx="8435975" cy="4806950"/>
          </a:xfrm>
        </p:spPr>
        <p:txBody>
          <a:bodyPr/>
          <a:lstStyle/>
          <a:p>
            <a:r>
              <a:rPr lang="en-US" altLang="ko-KR" b="1" smtClean="0">
                <a:latin typeface="Arial" panose="020B0604020202020204" pitchFamily="34" charset="0"/>
                <a:cs typeface="Arial" panose="020B0604020202020204" pitchFamily="34" charset="0"/>
              </a:rPr>
              <a:t>For the report</a:t>
            </a: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There is no sample form. </a:t>
            </a:r>
            <a:b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Put today’s results and homework altogether and make it as </a:t>
            </a:r>
            <a:r>
              <a:rPr lang="en-US" altLang="ko-KR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file</a:t>
            </a: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b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mtClean="0">
                <a:latin typeface="Arial" panose="020B0604020202020204" pitchFamily="34" charset="0"/>
                <a:cs typeface="Arial" panose="020B0604020202020204" pitchFamily="34" charset="0"/>
              </a:rPr>
              <a:t>Follow the title format as described in ‘Course Information’.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RUBIS</a:t>
            </a:r>
            <a:endParaRPr lang="ko-KR" altLang="en-US" dirty="0"/>
          </a:p>
        </p:txBody>
      </p:sp>
      <p:sp>
        <p:nvSpPr>
          <p:cNvPr id="7173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FE1425-6D68-4A40-9D2C-704808046BAE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819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4A0086-1B50-4664-A1BA-A52C2B388FE1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819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Contents</a:t>
            </a:r>
            <a:endParaRPr lang="ko-KR" altLang="en-US" smtClean="0"/>
          </a:p>
        </p:txBody>
      </p:sp>
      <p:sp>
        <p:nvSpPr>
          <p:cNvPr id="8197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>
                <a:latin typeface="Arial" panose="020B0604020202020204" pitchFamily="34" charset="0"/>
                <a:cs typeface="Arial" panose="020B0604020202020204" pitchFamily="34" charset="0"/>
              </a:rPr>
              <a:t>Combinational logic practice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Tactile switches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LEDs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Pull-up &amp; pull-down resistors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Practice: Half-adder implementation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>
                <a:latin typeface="Arial" panose="020B0604020202020204" pitchFamily="34" charset="0"/>
                <a:cs typeface="Arial" panose="020B0604020202020204" pitchFamily="34" charset="0"/>
              </a:rPr>
              <a:t>Function generator and oscilloscope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>
                <a:latin typeface="Arial" panose="020B0604020202020204" pitchFamily="34" charset="0"/>
                <a:cs typeface="Arial" panose="020B0604020202020204" pitchFamily="34" charset="0"/>
              </a:rPr>
              <a:t>Soldering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9219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49E79A-78C6-4DC5-BE80-E92BE467EAAF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9220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Combinational Logic Practice</a:t>
            </a:r>
            <a:endParaRPr lang="ko-KR" altLang="en-US" smtClean="0"/>
          </a:p>
        </p:txBody>
      </p:sp>
      <p:pic>
        <p:nvPicPr>
          <p:cNvPr id="9221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708275"/>
            <a:ext cx="17272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 bwMode="auto">
          <a:xfrm rot="5400000">
            <a:off x="3801269" y="3712369"/>
            <a:ext cx="12684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 rot="5400000">
            <a:off x="4175125" y="3654425"/>
            <a:ext cx="496888" cy="11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9224" name="Group 15"/>
          <p:cNvGrpSpPr>
            <a:grpSpLocks/>
          </p:cNvGrpSpPr>
          <p:nvPr/>
        </p:nvGrpSpPr>
        <p:grpSpPr bwMode="auto">
          <a:xfrm rot="5400000">
            <a:off x="4092575" y="3654425"/>
            <a:ext cx="661988" cy="115888"/>
            <a:chOff x="2845852" y="3897016"/>
            <a:chExt cx="430004" cy="72032"/>
          </a:xfrm>
        </p:grpSpPr>
        <p:sp>
          <p:nvSpPr>
            <p:cNvPr id="21" name="Oval 20"/>
            <p:cNvSpPr/>
            <p:nvPr/>
          </p:nvSpPr>
          <p:spPr>
            <a:xfrm>
              <a:off x="2845852" y="3897016"/>
              <a:ext cx="71152" cy="72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04704" y="3897016"/>
              <a:ext cx="71152" cy="72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cxnSp>
        <p:nvCxnSpPr>
          <p:cNvPr id="20" name="Straight Connector 19"/>
          <p:cNvCxnSpPr>
            <a:stCxn id="21" idx="6"/>
          </p:cNvCxnSpPr>
          <p:nvPr/>
        </p:nvCxnSpPr>
        <p:spPr bwMode="auto">
          <a:xfrm rot="5400000" flipV="1">
            <a:off x="4405313" y="3521075"/>
            <a:ext cx="412750" cy="352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26" name="TextBox 4"/>
          <p:cNvSpPr txBox="1">
            <a:spLocks noChangeArrowheads="1"/>
          </p:cNvSpPr>
          <p:nvPr/>
        </p:nvSpPr>
        <p:spPr bwMode="auto">
          <a:xfrm>
            <a:off x="395288" y="39592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①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7" name="TextBox 23"/>
          <p:cNvSpPr txBox="1">
            <a:spLocks noChangeArrowheads="1"/>
          </p:cNvSpPr>
          <p:nvPr/>
        </p:nvSpPr>
        <p:spPr bwMode="auto">
          <a:xfrm>
            <a:off x="939800" y="4335463"/>
            <a:ext cx="436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②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8" name="TextBox 24"/>
          <p:cNvSpPr txBox="1">
            <a:spLocks noChangeArrowheads="1"/>
          </p:cNvSpPr>
          <p:nvPr/>
        </p:nvSpPr>
        <p:spPr bwMode="auto">
          <a:xfrm>
            <a:off x="1830388" y="4114800"/>
            <a:ext cx="4365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③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29" name="TextBox 25"/>
          <p:cNvSpPr txBox="1">
            <a:spLocks noChangeArrowheads="1"/>
          </p:cNvSpPr>
          <p:nvPr/>
        </p:nvSpPr>
        <p:spPr bwMode="auto">
          <a:xfrm>
            <a:off x="2049463" y="30194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④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30" name="TextBox 26"/>
          <p:cNvSpPr txBox="1">
            <a:spLocks noChangeArrowheads="1"/>
          </p:cNvSpPr>
          <p:nvPr/>
        </p:nvSpPr>
        <p:spPr bwMode="auto">
          <a:xfrm>
            <a:off x="3184525" y="2603500"/>
            <a:ext cx="436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①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31" name="TextBox 27"/>
          <p:cNvSpPr txBox="1">
            <a:spLocks noChangeArrowheads="1"/>
          </p:cNvSpPr>
          <p:nvPr/>
        </p:nvSpPr>
        <p:spPr bwMode="auto">
          <a:xfrm>
            <a:off x="3198813" y="44164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②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32" name="TextBox 28"/>
          <p:cNvSpPr txBox="1">
            <a:spLocks noChangeArrowheads="1"/>
          </p:cNvSpPr>
          <p:nvPr/>
        </p:nvSpPr>
        <p:spPr bwMode="auto">
          <a:xfrm>
            <a:off x="5183188" y="44164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③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33" name="TextBox 29"/>
          <p:cNvSpPr txBox="1">
            <a:spLocks noChangeArrowheads="1"/>
          </p:cNvSpPr>
          <p:nvPr/>
        </p:nvSpPr>
        <p:spPr bwMode="auto">
          <a:xfrm>
            <a:off x="5183188" y="26130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④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234" name="TextBox 9"/>
          <p:cNvSpPr txBox="1">
            <a:spLocks noChangeArrowheads="1"/>
          </p:cNvSpPr>
          <p:nvPr/>
        </p:nvSpPr>
        <p:spPr bwMode="auto">
          <a:xfrm>
            <a:off x="3492500" y="5538788"/>
            <a:ext cx="1863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Circuit Diagram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235" name="TextBox 9"/>
          <p:cNvSpPr txBox="1">
            <a:spLocks noChangeArrowheads="1"/>
          </p:cNvSpPr>
          <p:nvPr/>
        </p:nvSpPr>
        <p:spPr bwMode="auto">
          <a:xfrm>
            <a:off x="471488" y="5538788"/>
            <a:ext cx="1863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Tactile Switch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9236" name="TextBox 9"/>
          <p:cNvSpPr txBox="1">
            <a:spLocks noChangeArrowheads="1"/>
          </p:cNvSpPr>
          <p:nvPr/>
        </p:nvSpPr>
        <p:spPr bwMode="auto">
          <a:xfrm>
            <a:off x="6372225" y="5543550"/>
            <a:ext cx="1863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Usage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9237" name="Picture 25" descr="C:\Users\Rubis\Desktop\tactwirea_engadget_how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209800"/>
            <a:ext cx="1789113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19"/>
          <p:cNvCxnSpPr/>
          <p:nvPr/>
        </p:nvCxnSpPr>
        <p:spPr bwMode="auto">
          <a:xfrm flipV="1">
            <a:off x="3492500" y="3062288"/>
            <a:ext cx="1874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9"/>
          <p:cNvCxnSpPr/>
          <p:nvPr/>
        </p:nvCxnSpPr>
        <p:spPr bwMode="auto">
          <a:xfrm flipV="1">
            <a:off x="3492500" y="4357688"/>
            <a:ext cx="1874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내용 개체 틀 4"/>
          <p:cNvSpPr txBox="1">
            <a:spLocks/>
          </p:cNvSpPr>
          <p:nvPr/>
        </p:nvSpPr>
        <p:spPr bwMode="auto">
          <a:xfrm>
            <a:off x="471488" y="1412875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400" b="1" smtClean="0">
                <a:latin typeface="+mn-lt"/>
                <a:cs typeface="Arial" panose="020B0604020202020204" pitchFamily="34" charset="0"/>
              </a:rPr>
              <a:t>Tactile switches</a:t>
            </a:r>
            <a:r>
              <a:rPr kumimoji="0" lang="en-US" altLang="ko-KR" sz="2000" b="1" dirty="0" smtClean="0">
                <a:latin typeface="+mn-lt"/>
                <a:cs typeface="Arial" panose="020B0604020202020204" pitchFamily="34" charset="0"/>
              </a:rPr>
              <a:t/>
            </a:r>
            <a:br>
              <a:rPr kumimoji="0" lang="en-US" altLang="ko-KR" sz="2000" b="1" dirty="0" smtClean="0">
                <a:latin typeface="+mn-lt"/>
                <a:cs typeface="Arial" panose="020B0604020202020204" pitchFamily="34" charset="0"/>
              </a:rPr>
            </a:br>
            <a:r>
              <a:rPr kumimoji="0" lang="en-US" altLang="ko-KR" sz="2000" b="1" smtClean="0">
                <a:latin typeface="+mn-lt"/>
                <a:cs typeface="Arial" panose="020B0604020202020204" pitchFamily="34" charset="0"/>
              </a:rPr>
              <a:t/>
            </a:r>
            <a:br>
              <a:rPr kumimoji="0" lang="en-US" altLang="ko-KR" sz="2000" b="1" smtClean="0">
                <a:latin typeface="+mn-lt"/>
                <a:cs typeface="Arial" panose="020B0604020202020204" pitchFamily="34" charset="0"/>
              </a:rPr>
            </a:br>
            <a:endParaRPr kumimoji="0" lang="en-US" altLang="ko-KR" sz="2000" dirty="0" smtClean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1024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21BFE6-4799-4529-8279-1C97F7E2225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1024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Combinational Logic Practice</a:t>
            </a:r>
            <a:endParaRPr lang="ko-KR" altLang="en-US" smtClean="0"/>
          </a:p>
        </p:txBody>
      </p:sp>
      <p:sp>
        <p:nvSpPr>
          <p:cNvPr id="27" name="내용 개체 틀 4"/>
          <p:cNvSpPr txBox="1">
            <a:spLocks/>
          </p:cNvSpPr>
          <p:nvPr/>
        </p:nvSpPr>
        <p:spPr bwMode="auto">
          <a:xfrm>
            <a:off x="471488" y="1412875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400" b="1" smtClean="0">
                <a:latin typeface="+mn-lt"/>
                <a:cs typeface="Arial" panose="020B0604020202020204" pitchFamily="34" charset="0"/>
              </a:rPr>
              <a:t>LEDs</a:t>
            </a:r>
            <a:r>
              <a:rPr kumimoji="0" lang="en-US" altLang="ko-KR" sz="2000" b="1" dirty="0" smtClean="0">
                <a:latin typeface="+mn-lt"/>
                <a:cs typeface="Arial" panose="020B0604020202020204" pitchFamily="34" charset="0"/>
              </a:rPr>
              <a:t/>
            </a:r>
            <a:br>
              <a:rPr kumimoji="0" lang="en-US" altLang="ko-KR" sz="2000" b="1" dirty="0" smtClean="0">
                <a:latin typeface="+mn-lt"/>
                <a:cs typeface="Arial" panose="020B0604020202020204" pitchFamily="34" charset="0"/>
              </a:rPr>
            </a:br>
            <a:r>
              <a:rPr kumimoji="0" lang="en-US" altLang="ko-KR" sz="2000" b="1" smtClean="0">
                <a:latin typeface="+mn-lt"/>
                <a:cs typeface="Arial" panose="020B0604020202020204" pitchFamily="34" charset="0"/>
              </a:rPr>
              <a:t/>
            </a:r>
            <a:br>
              <a:rPr kumimoji="0" lang="en-US" altLang="ko-KR" sz="2000" b="1" smtClean="0">
                <a:latin typeface="+mn-lt"/>
                <a:cs typeface="Arial" panose="020B0604020202020204" pitchFamily="34" charset="0"/>
              </a:rPr>
            </a:br>
            <a:endParaRPr kumimoji="0" lang="en-US" altLang="ko-KR" sz="2000" dirty="0" smtClean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246" name="Picture 2" descr="http://www.electronics.dit.ie/staff/tscarff/DT089_Physical_Computing_1/LEDS/LED_Characteristic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04"/>
          <a:stretch>
            <a:fillRect/>
          </a:stretch>
        </p:blipFill>
        <p:spPr bwMode="auto">
          <a:xfrm>
            <a:off x="471488" y="2924175"/>
            <a:ext cx="32226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내용 개체 틀 4"/>
          <p:cNvSpPr txBox="1">
            <a:spLocks/>
          </p:cNvSpPr>
          <p:nvPr/>
        </p:nvSpPr>
        <p:spPr bwMode="auto">
          <a:xfrm>
            <a:off x="4211638" y="1844675"/>
            <a:ext cx="4752975" cy="41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000" smtClean="0">
                <a:latin typeface="+mn-lt"/>
                <a:cs typeface="Arial" panose="020B0604020202020204" pitchFamily="34" charset="0"/>
              </a:rPr>
              <a:t>LEDs emit colored light when passed through by forward current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kumimoji="0" lang="en-US" altLang="ko-KR" sz="2000" smtClean="0">
              <a:latin typeface="+mn-lt"/>
              <a:cs typeface="Arial" panose="020B0604020202020204" pitchFamily="34" charset="0"/>
            </a:endParaRP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000" smtClean="0">
                <a:latin typeface="+mn-lt"/>
                <a:cs typeface="Arial" panose="020B0604020202020204" pitchFamily="34" charset="0"/>
              </a:rPr>
              <a:t>To protect LED from excessive current flow, </a:t>
            </a:r>
            <a:r>
              <a:rPr kumimoji="0" lang="en-US" altLang="ko-KR" sz="2000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using an appropriate resistor(around </a:t>
            </a:r>
            <a:r>
              <a:rPr kumimoji="0" lang="en-US" altLang="ko-KR" sz="2000" smtClean="0">
                <a:solidFill>
                  <a:srgbClr val="FF0000"/>
                </a:solidFill>
                <a:cs typeface="Arial" panose="020B0604020202020204" pitchFamily="34" charset="0"/>
              </a:rPr>
              <a:t>3~400</a:t>
            </a:r>
            <a:r>
              <a:rPr kumimoji="0" lang="el-GR" altLang="ko-KR" sz="2000" smtClean="0">
                <a:solidFill>
                  <a:srgbClr val="FF0000"/>
                </a:solidFill>
                <a:cs typeface="Arial" panose="020B0604020202020204" pitchFamily="34" charset="0"/>
              </a:rPr>
              <a:t>Ω</a:t>
            </a:r>
            <a:r>
              <a:rPr kumimoji="0" lang="en-US" altLang="ko-KR" sz="2000" smtClean="0">
                <a:solidFill>
                  <a:srgbClr val="FF0000"/>
                </a:solidFill>
                <a:cs typeface="Arial" panose="020B0604020202020204" pitchFamily="34" charset="0"/>
              </a:rPr>
              <a:t>)</a:t>
            </a:r>
            <a:r>
              <a:rPr kumimoji="0" lang="en-US" altLang="ko-KR" sz="2000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kumimoji="0" lang="en-US" altLang="ko-KR" sz="2000" smtClean="0">
                <a:latin typeface="+mn-lt"/>
                <a:cs typeface="Arial" panose="020B0604020202020204" pitchFamily="34" charset="0"/>
              </a:rPr>
              <a:t>is necessary</a:t>
            </a:r>
            <a:br>
              <a:rPr kumimoji="0" lang="en-US" altLang="ko-KR" sz="2000" smtClean="0">
                <a:latin typeface="+mn-lt"/>
                <a:cs typeface="Arial" panose="020B0604020202020204" pitchFamily="34" charset="0"/>
              </a:rPr>
            </a:br>
            <a:endParaRPr kumimoji="0" lang="en-US" altLang="ko-KR" sz="2000" dirty="0" smtClean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0248" name="Picture 6" descr="led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45"/>
          <a:stretch>
            <a:fillRect/>
          </a:stretch>
        </p:blipFill>
        <p:spPr bwMode="auto">
          <a:xfrm>
            <a:off x="1843088" y="1557338"/>
            <a:ext cx="720725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8" descr="http://www.electronics.dit.ie/staff/tscarff/DT089_Physical_Computing_1/LEDS/LED_Resistor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267200"/>
            <a:ext cx="165735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5940425" y="3860800"/>
            <a:ext cx="503238" cy="8636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5435600" y="4581525"/>
            <a:ext cx="504825" cy="792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1229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8F3D70-6C7B-4ECE-ADA4-BBE1B0E4DA77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288" y="2060575"/>
            <a:ext cx="4032250" cy="3743325"/>
          </a:xfrm>
          <a:prstGeom prst="roundRect">
            <a:avLst>
              <a:gd name="adj" fmla="val 1022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2" name="Rounded Rectangle 71"/>
          <p:cNvSpPr/>
          <p:nvPr/>
        </p:nvSpPr>
        <p:spPr>
          <a:xfrm>
            <a:off x="4716463" y="2060575"/>
            <a:ext cx="4032250" cy="3743325"/>
          </a:xfrm>
          <a:prstGeom prst="roundRect">
            <a:avLst>
              <a:gd name="adj" fmla="val 1022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2294" name="TextBox 9"/>
          <p:cNvSpPr txBox="1">
            <a:spLocks noChangeArrowheads="1"/>
          </p:cNvSpPr>
          <p:nvPr/>
        </p:nvSpPr>
        <p:spPr bwMode="auto">
          <a:xfrm>
            <a:off x="1479550" y="5962650"/>
            <a:ext cx="1863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Pull-up Resistor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2295" name="TextBox 9"/>
          <p:cNvSpPr txBox="1">
            <a:spLocks noChangeArrowheads="1"/>
          </p:cNvSpPr>
          <p:nvPr/>
        </p:nvSpPr>
        <p:spPr bwMode="auto">
          <a:xfrm>
            <a:off x="5691188" y="5962650"/>
            <a:ext cx="2082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Pull-down Resistor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296" name="Picture 2" descr="C:\Users\Rubis\Desktop\풀업저항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420938"/>
            <a:ext cx="3570288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7" name="Picture 3" descr="C:\Users\Rubis\Desktop\풀다운저항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420938"/>
            <a:ext cx="3597275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/>
          <p:cNvSpPr/>
          <p:nvPr/>
        </p:nvSpPr>
        <p:spPr>
          <a:xfrm>
            <a:off x="2682875" y="2713038"/>
            <a:ext cx="220663" cy="3683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299" name="그룹 8"/>
          <p:cNvGrpSpPr>
            <a:grpSpLocks/>
          </p:cNvGrpSpPr>
          <p:nvPr/>
        </p:nvGrpSpPr>
        <p:grpSpPr bwMode="auto">
          <a:xfrm>
            <a:off x="971550" y="2808288"/>
            <a:ext cx="2719388" cy="1323975"/>
            <a:chOff x="971600" y="2592431"/>
            <a:chExt cx="2719124" cy="1324055"/>
          </a:xfrm>
        </p:grpSpPr>
        <p:grpSp>
          <p:nvGrpSpPr>
            <p:cNvPr id="12312" name="그룹 6"/>
            <p:cNvGrpSpPr>
              <a:grpSpLocks/>
            </p:cNvGrpSpPr>
            <p:nvPr/>
          </p:nvGrpSpPr>
          <p:grpSpPr bwMode="auto">
            <a:xfrm>
              <a:off x="971600" y="2592431"/>
              <a:ext cx="2719124" cy="1103269"/>
              <a:chOff x="971600" y="2592431"/>
              <a:chExt cx="2719124" cy="1103269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455741" y="2592431"/>
                <a:ext cx="406361" cy="588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085945" y="2614657"/>
                <a:ext cx="406361" cy="588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971600" y="3440207"/>
                <a:ext cx="1079395" cy="2444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 Switch Only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2411323" y="3429094"/>
                <a:ext cx="1279401" cy="26671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 Pull-up resistor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116049" y="3673583"/>
              <a:ext cx="2349272" cy="242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solidFill>
                    <a:schemeClr val="tx1"/>
                  </a:solidFill>
                </a:rPr>
                <a:t>&lt;Pic 1&gt; L switch &amp; Pull-up resistor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300" name="그룹 23"/>
          <p:cNvGrpSpPr>
            <a:grpSpLocks/>
          </p:cNvGrpSpPr>
          <p:nvPr/>
        </p:nvGrpSpPr>
        <p:grpSpPr bwMode="auto">
          <a:xfrm>
            <a:off x="5183188" y="2852738"/>
            <a:ext cx="2835275" cy="1317625"/>
            <a:chOff x="887847" y="2599291"/>
            <a:chExt cx="2834566" cy="1317195"/>
          </a:xfrm>
        </p:grpSpPr>
        <p:grpSp>
          <p:nvGrpSpPr>
            <p:cNvPr id="12306" name="그룹 24"/>
            <p:cNvGrpSpPr>
              <a:grpSpLocks/>
            </p:cNvGrpSpPr>
            <p:nvPr/>
          </p:nvGrpSpPr>
          <p:grpSpPr bwMode="auto">
            <a:xfrm>
              <a:off x="887847" y="2599291"/>
              <a:ext cx="2834566" cy="1070604"/>
              <a:chOff x="887847" y="2599291"/>
              <a:chExt cx="2834566" cy="107060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408417" y="2611987"/>
                <a:ext cx="406298" cy="588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138359" y="2599291"/>
                <a:ext cx="406298" cy="5887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887847" y="3434043"/>
                <a:ext cx="1260160" cy="22376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 Switch Only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2257516" y="3403890"/>
                <a:ext cx="1464897" cy="26661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 Pull-down resistor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013228" y="3673677"/>
              <a:ext cx="2575869" cy="242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solidFill>
                    <a:schemeClr val="tx1"/>
                  </a:solidFill>
                </a:rPr>
                <a:t>&lt;Pic 2&gt; H switch &amp; Pull-down resistor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71550" y="4335463"/>
            <a:ext cx="708025" cy="157162"/>
          </a:xfrm>
          <a:prstGeom prst="rect">
            <a:avLst/>
          </a:prstGeom>
          <a:solidFill>
            <a:srgbClr val="F7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72075" y="4373563"/>
            <a:ext cx="708025" cy="157162"/>
          </a:xfrm>
          <a:prstGeom prst="rect">
            <a:avLst/>
          </a:prstGeom>
          <a:solidFill>
            <a:srgbClr val="F7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992938" y="3186113"/>
            <a:ext cx="220662" cy="31273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30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Combinational Logic Practice</a:t>
            </a:r>
            <a:endParaRPr lang="ko-KR" altLang="en-US" smtClean="0"/>
          </a:p>
        </p:txBody>
      </p:sp>
      <p:sp>
        <p:nvSpPr>
          <p:cNvPr id="35" name="내용 개체 틀 4"/>
          <p:cNvSpPr txBox="1">
            <a:spLocks/>
          </p:cNvSpPr>
          <p:nvPr/>
        </p:nvSpPr>
        <p:spPr bwMode="auto">
          <a:xfrm>
            <a:off x="471488" y="1412875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400" b="1" smtClean="0">
                <a:latin typeface="+mn-lt"/>
                <a:cs typeface="Arial" panose="020B0604020202020204" pitchFamily="34" charset="0"/>
              </a:rPr>
              <a:t>Pull-up &amp; pull-down resistors</a:t>
            </a:r>
            <a:endParaRPr kumimoji="0" lang="en-US" altLang="ko-KR" sz="2000" dirty="0" smtClean="0">
              <a:latin typeface="+mn-lt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>
          <a:xfrm>
            <a:off x="3124200" y="62230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1331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2300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143EB8-1D10-4A2D-A45D-5C2D20987D8F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ko-KR" altLang="en-US" sz="1200" smtClean="0">
              <a:solidFill>
                <a:srgbClr val="898989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288" y="1998663"/>
            <a:ext cx="4032250" cy="3743325"/>
          </a:xfrm>
          <a:prstGeom prst="roundRect">
            <a:avLst>
              <a:gd name="adj" fmla="val 1022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2" name="Rounded Rectangle 71"/>
          <p:cNvSpPr/>
          <p:nvPr/>
        </p:nvSpPr>
        <p:spPr>
          <a:xfrm>
            <a:off x="4716463" y="1998663"/>
            <a:ext cx="4032250" cy="3743325"/>
          </a:xfrm>
          <a:prstGeom prst="roundRect">
            <a:avLst>
              <a:gd name="adj" fmla="val 1022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3318" name="TextBox 9"/>
          <p:cNvSpPr txBox="1">
            <a:spLocks noChangeArrowheads="1"/>
          </p:cNvSpPr>
          <p:nvPr/>
        </p:nvSpPr>
        <p:spPr bwMode="auto">
          <a:xfrm>
            <a:off x="1479550" y="5900738"/>
            <a:ext cx="1863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Pull-up Resistor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319" name="TextBox 9"/>
          <p:cNvSpPr txBox="1">
            <a:spLocks noChangeArrowheads="1"/>
          </p:cNvSpPr>
          <p:nvPr/>
        </p:nvSpPr>
        <p:spPr bwMode="auto">
          <a:xfrm>
            <a:off x="5691188" y="5900738"/>
            <a:ext cx="20828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Pull-down Resistor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3320" name="Picture 2" descr="C:\Users\Rubis\Desktop\풀업저항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359025"/>
            <a:ext cx="3570288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Picture 3" descr="C:\Users\Rubis\Desktop\풀다운저항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359025"/>
            <a:ext cx="3597275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2" name="그룹 8"/>
          <p:cNvGrpSpPr>
            <a:grpSpLocks/>
          </p:cNvGrpSpPr>
          <p:nvPr/>
        </p:nvGrpSpPr>
        <p:grpSpPr bwMode="auto">
          <a:xfrm>
            <a:off x="971550" y="2746375"/>
            <a:ext cx="2719388" cy="1323975"/>
            <a:chOff x="971600" y="2592431"/>
            <a:chExt cx="2719124" cy="1324055"/>
          </a:xfrm>
        </p:grpSpPr>
        <p:grpSp>
          <p:nvGrpSpPr>
            <p:cNvPr id="13341" name="그룹 6"/>
            <p:cNvGrpSpPr>
              <a:grpSpLocks/>
            </p:cNvGrpSpPr>
            <p:nvPr/>
          </p:nvGrpSpPr>
          <p:grpSpPr bwMode="auto">
            <a:xfrm>
              <a:off x="971600" y="2592431"/>
              <a:ext cx="2719124" cy="1103269"/>
              <a:chOff x="971600" y="2592431"/>
              <a:chExt cx="2719124" cy="1103269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1455741" y="2592431"/>
                <a:ext cx="406361" cy="588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085945" y="2614657"/>
                <a:ext cx="406361" cy="588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971600" y="3440207"/>
                <a:ext cx="1079395" cy="24449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 Switch Only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2411323" y="3429095"/>
                <a:ext cx="1279401" cy="26671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 Pull-up resistor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>
            <a:xfrm>
              <a:off x="1116049" y="3673584"/>
              <a:ext cx="2349272" cy="242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solidFill>
                    <a:schemeClr val="tx1"/>
                  </a:solidFill>
                </a:rPr>
                <a:t>&lt;Pic 1&gt; L switch &amp; Pull-up resistor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323" name="그룹 23"/>
          <p:cNvGrpSpPr>
            <a:grpSpLocks/>
          </p:cNvGrpSpPr>
          <p:nvPr/>
        </p:nvGrpSpPr>
        <p:grpSpPr bwMode="auto">
          <a:xfrm>
            <a:off x="5183188" y="2790825"/>
            <a:ext cx="2835275" cy="1317625"/>
            <a:chOff x="887847" y="2599291"/>
            <a:chExt cx="2834566" cy="1317195"/>
          </a:xfrm>
        </p:grpSpPr>
        <p:grpSp>
          <p:nvGrpSpPr>
            <p:cNvPr id="13335" name="그룹 24"/>
            <p:cNvGrpSpPr>
              <a:grpSpLocks/>
            </p:cNvGrpSpPr>
            <p:nvPr/>
          </p:nvGrpSpPr>
          <p:grpSpPr bwMode="auto">
            <a:xfrm>
              <a:off x="887847" y="2599291"/>
              <a:ext cx="2834566" cy="1070604"/>
              <a:chOff x="887847" y="2599291"/>
              <a:chExt cx="2834566" cy="107060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1408417" y="2611987"/>
                <a:ext cx="406298" cy="588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3138359" y="2599291"/>
                <a:ext cx="406298" cy="5887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55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Digital Circuit</a:t>
                </a:r>
                <a:endParaRPr lang="ko-KR" altLang="en-US" sz="5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887847" y="3434043"/>
                <a:ext cx="1260160" cy="22376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 Switch Only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2257516" y="3403891"/>
                <a:ext cx="1464897" cy="26661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10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 Pull-down resistor</a:t>
                </a:r>
                <a:endParaRPr lang="ko-KR" alt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1013228" y="3673678"/>
              <a:ext cx="2575869" cy="242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solidFill>
                    <a:schemeClr val="tx1"/>
                  </a:solidFill>
                </a:rPr>
                <a:t>&lt;Pic 2&gt; H switch &amp; Pull-down resistor</a:t>
              </a:r>
              <a:endParaRPr lang="ko-KR" altLang="en-US"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71550" y="4273550"/>
            <a:ext cx="708025" cy="157163"/>
          </a:xfrm>
          <a:prstGeom prst="rect">
            <a:avLst/>
          </a:prstGeom>
          <a:solidFill>
            <a:srgbClr val="F7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72075" y="4311650"/>
            <a:ext cx="708025" cy="157163"/>
          </a:xfrm>
          <a:prstGeom prst="rect">
            <a:avLst/>
          </a:prstGeom>
          <a:solidFill>
            <a:srgbClr val="F7FD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</a:t>
            </a:r>
            <a:endParaRPr lang="ko-KR" alt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굽은 화살표 30"/>
          <p:cNvSpPr/>
          <p:nvPr/>
        </p:nvSpPr>
        <p:spPr>
          <a:xfrm rot="16200000" flipH="1">
            <a:off x="2847975" y="3070225"/>
            <a:ext cx="415925" cy="441325"/>
          </a:xfrm>
          <a:prstGeom prst="bentArrow">
            <a:avLst>
              <a:gd name="adj1" fmla="val 15411"/>
              <a:gd name="adj2" fmla="val 24201"/>
              <a:gd name="adj3" fmla="val 29795"/>
              <a:gd name="adj4" fmla="val 437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아래쪽 화살표 33"/>
          <p:cNvSpPr/>
          <p:nvPr/>
        </p:nvSpPr>
        <p:spPr>
          <a:xfrm>
            <a:off x="2592388" y="2503488"/>
            <a:ext cx="107950" cy="995362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굽은 화살표 34"/>
          <p:cNvSpPr/>
          <p:nvPr/>
        </p:nvSpPr>
        <p:spPr>
          <a:xfrm rot="10800000" flipH="1">
            <a:off x="7178675" y="2646363"/>
            <a:ext cx="417513" cy="439737"/>
          </a:xfrm>
          <a:prstGeom prst="bentArrow">
            <a:avLst>
              <a:gd name="adj1" fmla="val 15411"/>
              <a:gd name="adj2" fmla="val 24201"/>
              <a:gd name="adj3" fmla="val 29795"/>
              <a:gd name="adj4" fmla="val 4375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96888" y="6421438"/>
            <a:ext cx="288925" cy="215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30" name="TextBox 9"/>
          <p:cNvSpPr txBox="1">
            <a:spLocks noChangeArrowheads="1"/>
          </p:cNvSpPr>
          <p:nvPr/>
        </p:nvSpPr>
        <p:spPr bwMode="auto">
          <a:xfrm>
            <a:off x="785813" y="6391275"/>
            <a:ext cx="9366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Switch on</a:t>
            </a:r>
            <a:endParaRPr lang="ko-KR" altLang="en-US" sz="120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63713" y="6421438"/>
            <a:ext cx="287337" cy="2159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332" name="TextBox 9"/>
          <p:cNvSpPr txBox="1">
            <a:spLocks noChangeArrowheads="1"/>
          </p:cNvSpPr>
          <p:nvPr/>
        </p:nvSpPr>
        <p:spPr bwMode="auto">
          <a:xfrm>
            <a:off x="2124075" y="6391275"/>
            <a:ext cx="935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2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Switch off</a:t>
            </a:r>
            <a:endParaRPr lang="ko-KR" altLang="en-US" sz="120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3333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/>
              <a:t>Combinational Logic Practice</a:t>
            </a:r>
            <a:endParaRPr lang="ko-KR" altLang="en-US" smtClean="0"/>
          </a:p>
        </p:txBody>
      </p:sp>
      <p:sp>
        <p:nvSpPr>
          <p:cNvPr id="39" name="내용 개체 틀 4"/>
          <p:cNvSpPr txBox="1">
            <a:spLocks/>
          </p:cNvSpPr>
          <p:nvPr/>
        </p:nvSpPr>
        <p:spPr bwMode="auto">
          <a:xfrm>
            <a:off x="471488" y="1412875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400" b="1" smtClean="0">
                <a:latin typeface="+mn-lt"/>
                <a:cs typeface="Arial" panose="020B0604020202020204" pitchFamily="34" charset="0"/>
              </a:rPr>
              <a:t>Pull-up &amp; pull-down resistors</a:t>
            </a:r>
            <a:endParaRPr kumimoji="0" lang="en-US" altLang="ko-KR" sz="2000" dirty="0" smtClean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881565" y="4818979"/>
            <a:ext cx="749300" cy="4032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148119" y="4855601"/>
            <a:ext cx="749300" cy="4032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8210</TotalTime>
  <Words>861</Words>
  <Application>Microsoft Office PowerPoint</Application>
  <PresentationFormat>화면 슬라이드 쇼(4:3)</PresentationFormat>
  <Paragraphs>310</Paragraphs>
  <Slides>23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맑은 고딕</vt:lpstr>
      <vt:lpstr>Arial</vt:lpstr>
      <vt:lpstr>Century Gothic</vt:lpstr>
      <vt:lpstr>Wingdings</vt:lpstr>
      <vt:lpstr>Office 테마</vt:lpstr>
      <vt:lpstr>Lab. 02</vt:lpstr>
      <vt:lpstr>Team</vt:lpstr>
      <vt:lpstr>About the Locker</vt:lpstr>
      <vt:lpstr>Notification</vt:lpstr>
      <vt:lpstr>Contents</vt:lpstr>
      <vt:lpstr>Combinational Logic Practice</vt:lpstr>
      <vt:lpstr>Combinational Logic Practice</vt:lpstr>
      <vt:lpstr>Combinational Logic Practice</vt:lpstr>
      <vt:lpstr>Combinational Logic Practice</vt:lpstr>
      <vt:lpstr>Combinational Logic Practice</vt:lpstr>
      <vt:lpstr>Instruments</vt:lpstr>
      <vt:lpstr>LAB Unit &amp; Bread Board</vt:lpstr>
      <vt:lpstr>Soldering</vt:lpstr>
      <vt:lpstr>Soldering</vt:lpstr>
      <vt:lpstr>Soldering (Cont’d.)</vt:lpstr>
      <vt:lpstr>Soldering (Cont’d.)</vt:lpstr>
      <vt:lpstr>Lab</vt:lpstr>
      <vt:lpstr>Combinational Logic Practice</vt:lpstr>
      <vt:lpstr>Practice</vt:lpstr>
      <vt:lpstr>Homework</vt:lpstr>
      <vt:lpstr>Homework</vt:lpstr>
      <vt:lpstr>PowerPoint 프레젠테이션</vt:lpstr>
      <vt:lpstr>Homework</vt:lpstr>
    </vt:vector>
  </TitlesOfParts>
  <Company>mmlab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redrattus</dc:creator>
  <cp:lastModifiedBy>Windows 사용자</cp:lastModifiedBy>
  <cp:revision>578</cp:revision>
  <dcterms:created xsi:type="dcterms:W3CDTF">2008-07-30T02:31:41Z</dcterms:created>
  <dcterms:modified xsi:type="dcterms:W3CDTF">2018-03-20T03:18:18Z</dcterms:modified>
</cp:coreProperties>
</file>